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8"/>
  </p:notesMasterIdLst>
  <p:sldIdLst>
    <p:sldId id="293" r:id="rId2"/>
    <p:sldId id="294" r:id="rId3"/>
    <p:sldId id="295" r:id="rId4"/>
    <p:sldId id="300" r:id="rId5"/>
    <p:sldId id="301" r:id="rId6"/>
    <p:sldId id="302" r:id="rId7"/>
    <p:sldId id="257" r:id="rId8"/>
    <p:sldId id="305" r:id="rId9"/>
    <p:sldId id="310" r:id="rId10"/>
    <p:sldId id="308" r:id="rId11"/>
    <p:sldId id="311" r:id="rId12"/>
    <p:sldId id="309" r:id="rId13"/>
    <p:sldId id="313" r:id="rId14"/>
    <p:sldId id="304" r:id="rId15"/>
    <p:sldId id="329" r:id="rId16"/>
    <p:sldId id="259" r:id="rId17"/>
    <p:sldId id="268" r:id="rId18"/>
    <p:sldId id="269" r:id="rId19"/>
    <p:sldId id="330" r:id="rId20"/>
    <p:sldId id="317" r:id="rId21"/>
    <p:sldId id="322" r:id="rId22"/>
    <p:sldId id="320" r:id="rId23"/>
    <p:sldId id="321" r:id="rId24"/>
    <p:sldId id="331" r:id="rId25"/>
    <p:sldId id="270" r:id="rId26"/>
    <p:sldId id="325" r:id="rId27"/>
    <p:sldId id="271" r:id="rId28"/>
    <p:sldId id="274" r:id="rId29"/>
    <p:sldId id="276" r:id="rId30"/>
    <p:sldId id="275" r:id="rId31"/>
    <p:sldId id="277" r:id="rId32"/>
    <p:sldId id="278" r:id="rId33"/>
    <p:sldId id="323" r:id="rId34"/>
    <p:sldId id="281" r:id="rId35"/>
    <p:sldId id="282" r:id="rId36"/>
    <p:sldId id="283" r:id="rId37"/>
    <p:sldId id="284" r:id="rId38"/>
    <p:sldId id="286" r:id="rId39"/>
    <p:sldId id="287" r:id="rId40"/>
    <p:sldId id="327" r:id="rId41"/>
    <p:sldId id="288" r:id="rId42"/>
    <p:sldId id="333" r:id="rId43"/>
    <p:sldId id="324" r:id="rId44"/>
    <p:sldId id="334" r:id="rId45"/>
    <p:sldId id="290" r:id="rId46"/>
    <p:sldId id="28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4F0"/>
    <a:srgbClr val="A8B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E476A-FC4E-6949-B342-E7570711711F}" type="datetimeFigureOut">
              <a:rPr lang="ru-RU" smtClean="0"/>
              <a:t>28.05.20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CE66-4C92-8C4D-A579-C1555B527D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99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CE66-4C92-8C4D-A579-C1555B527DC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5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9CE66-4C92-8C4D-A579-C1555B527DC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01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700C-295A-8E4B-AF1E-E90655E059D4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5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E2B-97CB-594F-BD86-EABE93EFCDAB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1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9054-BB67-2040-9AF7-7290E4DF154C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9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E4AB-2944-AB46-8746-7DFF5345CEE0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A4F1E-36ED-D446-8EBB-C040123B9277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2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32C9-59B1-684A-9695-A56C1840DC25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9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A72D-DE38-834D-84E1-61BD2081AE52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9B014-C0B5-5241-B56D-11F862B3C94C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00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ED6B-2086-D940-B77E-49D2587B2D0B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8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DF3DE7-7708-F44B-A7B9-F1215842AECD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2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3433-12A6-3147-B7D2-B3818B610D0A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3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26270F-4BFF-C54A-826A-A6DDC3D0F57F}" type="datetime1">
              <a:rPr lang="en-US" smtClean="0"/>
              <a:t>5/28/20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097280" y="758952"/>
            <a:ext cx="10058400" cy="535309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>
              <a:lnSpc>
                <a:spcPct val="120000"/>
              </a:lnSpc>
            </a:pPr>
            <a:endParaRPr lang="en-US" sz="6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>
              <a:lnSpc>
                <a:spcPct val="120000"/>
              </a:lnSpc>
            </a:pP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Combining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Exemplar-Based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Deep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Learning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Techniques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6000" dirty="0" err="1" smtClean="0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ru-RU" sz="60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en-US" sz="6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endParaRPr lang="en-US" sz="6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endParaRPr lang="en-US" sz="6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>
              <a:lnSpc>
                <a:spcPct val="120000"/>
              </a:lnSpc>
            </a:pPr>
            <a:endParaRPr lang="en-US" sz="6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Mariam </a:t>
            </a:r>
            <a:r>
              <a:rPr lang="en-US" sz="3600" dirty="0" err="1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Inants</a:t>
            </a:r>
            <a:endParaRPr lang="en-US" sz="3600" dirty="0" smtClean="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>
              <a:lnSpc>
                <a:spcPct val="120000"/>
              </a:lnSpc>
            </a:pPr>
            <a:r>
              <a:rPr lang="en-US" sz="3600" dirty="0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2020</a:t>
            </a:r>
            <a:endParaRPr lang="en-US" sz="3600" dirty="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endParaRPr lang="en-US" sz="6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endParaRPr lang="en-US" sz="6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endParaRPr lang="ru-RU" sz="60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4750"/>
          </a:xfrm>
        </p:spPr>
        <p:txBody>
          <a:bodyPr>
            <a:no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Classic methods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Wingdings" charset="2"/>
              <a:buChar char="Ø"/>
            </a:pPr>
            <a:r>
              <a:rPr lang="en-US" sz="2400" b="1" dirty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sz="2400" b="1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r>
              <a:rPr lang="en-US" sz="2400" b="1" baseline="300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400" b="1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endParaRPr lang="en-US" sz="2400" b="1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method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baseline="30000" dirty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Guilin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Liu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Fitsum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Reda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Kevin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J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Shih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Ting-Chun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Wang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Andrew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Tao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Bryan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Catanzaro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: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endParaRPr lang="en-US" sz="16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Irregular</a:t>
            </a: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Holes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Using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Convolutions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(2018)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39" y="2031002"/>
            <a:ext cx="2930930" cy="29309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68" y="2052026"/>
            <a:ext cx="2904413" cy="2888881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33701"/>
            <a:ext cx="10058400" cy="4470845"/>
          </a:xfrm>
        </p:spPr>
        <p:txBody>
          <a:bodyPr>
            <a:no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Classic methods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Wingdings" charset="2"/>
              <a:buChar char="Ø"/>
            </a:pPr>
            <a:r>
              <a:rPr lang="en-US" sz="2400" b="1" dirty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sz="2400" b="1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r>
              <a:rPr lang="en-US" sz="2400" b="1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 2</a:t>
            </a:r>
            <a:endParaRPr lang="en-US" sz="2400" b="1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method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baseline="30000" dirty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Guilin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Liu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Fitsum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Reda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Kevin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J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Shih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Ting-Chun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Wang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Andrew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Tao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Bryan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Catanzaro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: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endParaRPr lang="en-US" sz="16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Irregular</a:t>
            </a:r>
            <a:r>
              <a:rPr lang="en-US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Holes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Using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Convolutions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(2018)</a:t>
            </a:r>
          </a:p>
          <a:p>
            <a:pPr marL="201168" lvl="1" indent="0">
              <a:buNone/>
            </a:pPr>
            <a:endParaRPr lang="en-US" sz="16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5"/>
          <a:stretch/>
        </p:blipFill>
        <p:spPr>
          <a:xfrm>
            <a:off x="4663129" y="2052026"/>
            <a:ext cx="2926702" cy="2909906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3" t="1513" r="732" b="-1513"/>
          <a:stretch/>
        </p:blipFill>
        <p:spPr>
          <a:xfrm>
            <a:off x="8054119" y="2052026"/>
            <a:ext cx="2926702" cy="2909906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Classic methods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Wingdings" charset="2"/>
              <a:buChar char="Ø"/>
            </a:pPr>
            <a:r>
              <a:rPr lang="en-US" sz="2400" b="1" dirty="0" err="1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sz="2400" b="1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method</a:t>
            </a:r>
            <a:endParaRPr lang="en-US" sz="2400" b="1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017295"/>
            <a:ext cx="2911642" cy="2911642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9" y="2017295"/>
            <a:ext cx="2911642" cy="2911642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Classic methods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Wingdings" charset="2"/>
              <a:buChar char="Ø"/>
            </a:pPr>
            <a:r>
              <a:rPr lang="en-US" sz="2400" b="1" dirty="0" err="1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sz="2400" b="1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method</a:t>
            </a:r>
            <a:endParaRPr lang="en-US" sz="2400" b="1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45" y="2017295"/>
            <a:ext cx="2957495" cy="291164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9" y="2017295"/>
            <a:ext cx="2911642" cy="2934389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Our method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Our main contribution is to combine the onion-peel filling algorithm and neural networks.</a:t>
            </a:r>
          </a:p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Our hybrid method consists of :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The 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onion-peel filling algorithm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,</a:t>
            </a: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-like architecture network,</a:t>
            </a:r>
            <a:endParaRPr lang="en-US" sz="2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Partial convolutional layer.</a:t>
            </a:r>
            <a:endParaRPr lang="ru-RU" sz="2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154083" y="782052"/>
            <a:ext cx="10058400" cy="547205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200000"/>
              <a:buFont typeface="Wingdings" charset="2"/>
              <a:buChar char="q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ZapfDingbatsITC" charset="0"/>
              <a:buChar char="❶"/>
            </a:pPr>
            <a:endParaRPr lang="en-US" sz="20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ZapfDingbatsITC" charset="0"/>
              <a:buChar char="❶"/>
            </a:pP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  </a:t>
            </a:r>
            <a:r>
              <a:rPr lang="en-US" sz="2800" b="1" dirty="0" smtClean="0">
                <a:latin typeface="Arial Unicode MS" charset="0"/>
                <a:ea typeface="Arial Unicode MS" charset="0"/>
                <a:cs typeface="Arial Unicode MS" charset="0"/>
              </a:rPr>
              <a:t>The onion-peel filling algorithm,</a:t>
            </a:r>
          </a:p>
          <a:p>
            <a:pPr lvl="1">
              <a:buFont typeface="Arial" charset="0"/>
              <a:buChar char="•"/>
            </a:pPr>
            <a:endParaRPr 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-like architecture network,</a:t>
            </a: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Partial convolutional layer.</a:t>
            </a:r>
            <a:endParaRPr lang="ru-RU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7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2" y="2153986"/>
            <a:ext cx="3450656" cy="327225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292516" y="2021638"/>
            <a:ext cx="5739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We have image with hole (white square)  and want to predict all unknown pixels in the hole.</a:t>
            </a:r>
          </a:p>
          <a:p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093270" y="270561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onion-peel filling algorithm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8" y="1765542"/>
            <a:ext cx="5388684" cy="3459924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The onion-peel filling algorithm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78355" y="842212"/>
            <a:ext cx="5739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onion-peel filling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algorithm</a:t>
            </a:r>
            <a:r>
              <a:rPr lang="en-US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 3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based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on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texture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synthesis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method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that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sampling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patches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from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texture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example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pasting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them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in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synthesized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90839" y="5980620"/>
            <a:ext cx="97656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/>
              <a:t> </a:t>
            </a:r>
            <a:r>
              <a:rPr lang="en-US" sz="1600" baseline="30000" dirty="0" smtClean="0"/>
              <a:t>3  </a:t>
            </a:r>
            <a:r>
              <a:rPr lang="ru-RU" sz="1600" dirty="0" smtClean="0"/>
              <a:t>"</a:t>
            </a:r>
            <a:r>
              <a:rPr lang="ru-RU" sz="1600" dirty="0" err="1" smtClean="0"/>
              <a:t>Texture</a:t>
            </a:r>
            <a:r>
              <a:rPr lang="ru-RU" sz="1600" dirty="0" smtClean="0"/>
              <a:t> </a:t>
            </a:r>
            <a:r>
              <a:rPr lang="ru-RU" sz="1600" dirty="0" err="1"/>
              <a:t>Synthesis</a:t>
            </a:r>
            <a:r>
              <a:rPr lang="ru-RU" sz="1600" dirty="0"/>
              <a:t> </a:t>
            </a:r>
            <a:r>
              <a:rPr lang="ru-RU" sz="1600" dirty="0" err="1"/>
              <a:t>by</a:t>
            </a:r>
            <a:r>
              <a:rPr lang="ru-RU" sz="1600" dirty="0"/>
              <a:t> </a:t>
            </a:r>
            <a:r>
              <a:rPr lang="ru-RU" sz="1600" dirty="0" err="1"/>
              <a:t>Non-Parametric</a:t>
            </a:r>
            <a:r>
              <a:rPr lang="ru-RU" sz="1600" dirty="0"/>
              <a:t> </a:t>
            </a:r>
            <a:r>
              <a:rPr lang="ru-RU" sz="1600" dirty="0" err="1"/>
              <a:t>Sampling</a:t>
            </a:r>
            <a:r>
              <a:rPr lang="ru-RU" sz="1600" dirty="0"/>
              <a:t>", </a:t>
            </a:r>
            <a:r>
              <a:rPr lang="ru-RU" sz="1600" dirty="0" err="1"/>
              <a:t>A</a:t>
            </a:r>
            <a:r>
              <a:rPr lang="ru-RU" sz="1600" dirty="0"/>
              <a:t>. </a:t>
            </a:r>
            <a:r>
              <a:rPr lang="ru-RU" sz="1600" dirty="0" err="1"/>
              <a:t>A</a:t>
            </a:r>
            <a:r>
              <a:rPr lang="ru-RU" sz="1600" dirty="0"/>
              <a:t>. </a:t>
            </a:r>
            <a:r>
              <a:rPr lang="ru-RU" sz="1600" dirty="0" err="1"/>
              <a:t>Efros</a:t>
            </a:r>
            <a:r>
              <a:rPr lang="ru-RU" sz="1600" dirty="0"/>
              <a:t>, </a:t>
            </a:r>
            <a:r>
              <a:rPr lang="ru-RU" sz="1600" dirty="0" err="1"/>
              <a:t>T</a:t>
            </a:r>
            <a:r>
              <a:rPr lang="ru-RU" sz="1600" dirty="0"/>
              <a:t>. </a:t>
            </a:r>
            <a:r>
              <a:rPr lang="ru-RU" sz="1600" dirty="0" err="1"/>
              <a:t>K</a:t>
            </a:r>
            <a:r>
              <a:rPr lang="ru-RU" sz="1600" dirty="0"/>
              <a:t>. </a:t>
            </a:r>
            <a:r>
              <a:rPr lang="ru-RU" sz="1600" dirty="0" err="1"/>
              <a:t>Leung</a:t>
            </a:r>
            <a:r>
              <a:rPr lang="ru-RU" sz="1600" dirty="0"/>
              <a:t>, </a:t>
            </a:r>
            <a:r>
              <a:rPr lang="ru-RU" sz="1600" dirty="0" err="1"/>
              <a:t>Proc</a:t>
            </a:r>
            <a:r>
              <a:rPr lang="ru-RU" sz="1600" dirty="0"/>
              <a:t>. IEEE  ICCV (1999)</a:t>
            </a:r>
          </a:p>
        </p:txBody>
      </p:sp>
    </p:spTree>
    <p:extLst>
      <p:ext uri="{BB962C8B-B14F-4D97-AF65-F5344CB8AC3E}">
        <p14:creationId xmlns:p14="http://schemas.microsoft.com/office/powerpoint/2010/main" val="80274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8" y="1684754"/>
            <a:ext cx="4981837" cy="3657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078355" y="842212"/>
                <a:ext cx="5739063" cy="7515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The onion-peel filling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algorithm</a:t>
                </a:r>
                <a:r>
                  <a:rPr lang="en-US" baseline="300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3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based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texture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synthesis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method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that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sampling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patches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from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texture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example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and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pasting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them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synthesized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image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F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any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point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p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Z</m:t>
                        </m:r>
                      </m:e>
                      <m: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to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synthesized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only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some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values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w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are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known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Let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set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known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neighbors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p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K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any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patch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w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which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all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K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are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known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consider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distance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d</m:t>
                        </m:r>
                      </m:e>
                      <m: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d>
                          <m:d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e>
                        </m:d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K</m:t>
                            </m:r>
                          </m:e>
                        </m:d>
                      </m:den>
                    </m:f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naryPr>
                      <m: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j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)∈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dist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j</m:t>
                            </m:r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p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j</m:t>
                            </m:r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)</m:t>
                        </m:r>
                      </m:e>
                    </m:nary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, </m:t>
                    </m:r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(1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)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dist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some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distance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between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two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(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example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s.s.d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 –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sum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squared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differences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).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construct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set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Ω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={ </m:t>
                    </m:r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w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 : </m:t>
                    </m:r>
                    <m:sSup>
                      <m:sSup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d</m:t>
                        </m:r>
                      </m:e>
                      <m: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d>
                          <m:d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e>
                        </m:d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≤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ϵ</m:t>
                        </m:r>
                      </m:e>
                    </m:d>
                    <m:sSup>
                      <m:sSup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d</m:t>
                        </m:r>
                      </m:e>
                      <m: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d>
                          <m:d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e>
                        </m:d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best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</m:t>
                    </m:r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(2)</a:t>
                </a:r>
              </a:p>
              <a:p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where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best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argmi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</m:sub>
                    </m:sSub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d</m:t>
                    </m:r>
                    <m:r>
                      <a:rPr lang="en-US">
                        <a:latin typeface="Cambria Math" charset="0"/>
                        <a:ea typeface="Arial Unicode MS" charset="0"/>
                        <a:cs typeface="Arial Unicode MS" charset="0"/>
                      </a:rPr>
                      <m:t>′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  <m:d>
                          <m:d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e>
                        </m:d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Randomly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sample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from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patch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and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fill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value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p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with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value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center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chosen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patch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  </a:t>
                </a:r>
              </a:p>
              <a:p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 </a:t>
                </a:r>
              </a:p>
              <a:p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 </a:t>
                </a: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355" y="842212"/>
                <a:ext cx="5739063" cy="7515134"/>
              </a:xfrm>
              <a:prstGeom prst="rect">
                <a:avLst/>
              </a:prstGeom>
              <a:blipFill rotWithShape="0">
                <a:blip r:embed="rId3"/>
                <a:stretch>
                  <a:fillRect l="-849" t="-406" r="-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90839" y="5980620"/>
            <a:ext cx="97656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/>
              <a:t> </a:t>
            </a:r>
            <a:r>
              <a:rPr lang="en-US" sz="1600" baseline="30000" dirty="0" smtClean="0"/>
              <a:t>3  </a:t>
            </a:r>
            <a:r>
              <a:rPr lang="ru-RU" sz="1600" dirty="0" smtClean="0"/>
              <a:t>"</a:t>
            </a:r>
            <a:r>
              <a:rPr lang="ru-RU" sz="1600" dirty="0" err="1" smtClean="0"/>
              <a:t>Texture</a:t>
            </a:r>
            <a:r>
              <a:rPr lang="ru-RU" sz="1600" dirty="0" smtClean="0"/>
              <a:t> </a:t>
            </a:r>
            <a:r>
              <a:rPr lang="ru-RU" sz="1600" dirty="0" err="1"/>
              <a:t>Synthesis</a:t>
            </a:r>
            <a:r>
              <a:rPr lang="ru-RU" sz="1600" dirty="0"/>
              <a:t> </a:t>
            </a:r>
            <a:r>
              <a:rPr lang="ru-RU" sz="1600" dirty="0" err="1"/>
              <a:t>by</a:t>
            </a:r>
            <a:r>
              <a:rPr lang="ru-RU" sz="1600" dirty="0"/>
              <a:t> </a:t>
            </a:r>
            <a:r>
              <a:rPr lang="ru-RU" sz="1600" dirty="0" err="1"/>
              <a:t>Non-Parametric</a:t>
            </a:r>
            <a:r>
              <a:rPr lang="ru-RU" sz="1600" dirty="0"/>
              <a:t> </a:t>
            </a:r>
            <a:r>
              <a:rPr lang="ru-RU" sz="1600" dirty="0" err="1"/>
              <a:t>Sampling</a:t>
            </a:r>
            <a:r>
              <a:rPr lang="ru-RU" sz="1600" dirty="0"/>
              <a:t>", </a:t>
            </a:r>
            <a:r>
              <a:rPr lang="ru-RU" sz="1600" dirty="0" err="1"/>
              <a:t>A</a:t>
            </a:r>
            <a:r>
              <a:rPr lang="ru-RU" sz="1600" dirty="0"/>
              <a:t>. </a:t>
            </a:r>
            <a:r>
              <a:rPr lang="ru-RU" sz="1600" dirty="0" err="1"/>
              <a:t>A</a:t>
            </a:r>
            <a:r>
              <a:rPr lang="ru-RU" sz="1600" dirty="0"/>
              <a:t>. </a:t>
            </a:r>
            <a:r>
              <a:rPr lang="ru-RU" sz="1600" dirty="0" err="1"/>
              <a:t>Efros</a:t>
            </a:r>
            <a:r>
              <a:rPr lang="ru-RU" sz="1600" dirty="0"/>
              <a:t>, </a:t>
            </a:r>
            <a:r>
              <a:rPr lang="ru-RU" sz="1600" dirty="0" err="1"/>
              <a:t>T</a:t>
            </a:r>
            <a:r>
              <a:rPr lang="ru-RU" sz="1600" dirty="0"/>
              <a:t>. </a:t>
            </a:r>
            <a:r>
              <a:rPr lang="ru-RU" sz="1600" dirty="0" err="1"/>
              <a:t>K</a:t>
            </a:r>
            <a:r>
              <a:rPr lang="ru-RU" sz="1600" dirty="0"/>
              <a:t>. </a:t>
            </a:r>
            <a:r>
              <a:rPr lang="ru-RU" sz="1600" dirty="0" err="1"/>
              <a:t>Leung</a:t>
            </a:r>
            <a:r>
              <a:rPr lang="ru-RU" sz="1600" dirty="0"/>
              <a:t>, </a:t>
            </a:r>
            <a:r>
              <a:rPr lang="ru-RU" sz="1600" dirty="0" err="1"/>
              <a:t>Proc</a:t>
            </a:r>
            <a:r>
              <a:rPr lang="ru-RU" sz="1600" dirty="0"/>
              <a:t>. IEEE  ICCV (1999)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The onion-peel filling algorithm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154083" y="782052"/>
            <a:ext cx="10058400" cy="547205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200000"/>
              <a:buFont typeface="Wingdings" charset="2"/>
              <a:buChar char="q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ZapfDingbatsITC" charset="0"/>
              <a:buChar char="❶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Arial" charset="0"/>
              <a:buChar char="•"/>
            </a:pPr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The onion-peel filling algorithm,</a:t>
            </a: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ZapfDingbatsITC" charset="0"/>
              <a:buChar char="❷"/>
            </a:pPr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2800" b="1" dirty="0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-like architecture network,</a:t>
            </a: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Partial convolutional layer.</a:t>
            </a:r>
            <a:endParaRPr lang="ru-RU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Introduction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9"/>
          <a:stretch/>
        </p:blipFill>
        <p:spPr>
          <a:xfrm>
            <a:off x="1097281" y="2160847"/>
            <a:ext cx="2800952" cy="406098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980947" y="216084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The goal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to create a new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image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 method that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gives more efficient results than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existing ones.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Image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can be defined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as the practice of restoring the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photograph which has been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damaged by natural, man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made, environmental causes or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simply affected by age.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U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N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et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like architecture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/>
          <a:stretch/>
        </p:blipFill>
        <p:spPr>
          <a:xfrm>
            <a:off x="2113949" y="1840832"/>
            <a:ext cx="8025062" cy="4466855"/>
          </a:xfrm>
        </p:spPr>
      </p:pic>
      <p:sp>
        <p:nvSpPr>
          <p:cNvPr id="10" name="TextBox 9"/>
          <p:cNvSpPr txBox="1"/>
          <p:nvPr/>
        </p:nvSpPr>
        <p:spPr>
          <a:xfrm>
            <a:off x="2382253" y="20213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0" y="186489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ru-RU" dirty="0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U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</a:t>
            </a:r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et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like architecture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986589"/>
                <a:ext cx="10589393" cy="1060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The loss function expressed as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total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valid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+6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hole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+0.05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perceptual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+120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out</m:t>
                                </m:r>
                              </m:sub>
                            </m:sSub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comp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+0.1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tv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(3)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986589"/>
                <a:ext cx="10589393" cy="1060868"/>
              </a:xfrm>
              <a:prstGeom prst="rect">
                <a:avLst/>
              </a:prstGeom>
              <a:blipFill rotWithShape="0">
                <a:blip r:embed="rId2"/>
                <a:stretch>
                  <a:fillRect l="-518" t="-3448" b="-9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5" y="1830331"/>
            <a:ext cx="8615012" cy="44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U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</a:t>
            </a:r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et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like architecture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986589"/>
                <a:ext cx="10589393" cy="7614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The loss functions expressed as :</a:t>
                </a:r>
              </a:p>
              <a:p>
                <a:pPr algn="ctr"/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hole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N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gt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∥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  <m: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M</m:t>
                        </m:r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⨀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out</m:t>
                            </m:r>
                          </m:sub>
                        </m:sSub>
                        <m: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gt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∥</m:t>
                        </m:r>
                      </m:e>
                      <m: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,    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valid</m:t>
                          </m:r>
                        </m:sub>
                      </m:sSub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fPr>
                        <m:num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N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gt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∥</m:t>
                      </m:r>
                      <m:r>
                        <m:rPr>
                          <m:sty m:val="p"/>
                        </m:rP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M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⨀</m:t>
                      </m:r>
                      <m:d>
                        <m:d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out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gt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∥</m:t>
                          </m:r>
                        </m:e>
                        <m:sub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1</m:t>
                          </m:r>
                        </m:sub>
                      </m:sSub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,    (</m:t>
                      </m:r>
                      <m:r>
                        <a:rPr lang="en-US" b="0" i="0" smtClean="0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5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perceptual</m:t>
                          </m:r>
                        </m:sub>
                      </m:sSub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−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∥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out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gt</m:t>
                                      </m:r>
                                    </m:sub>
                                  </m:sSub>
                                </m:sup>
                              </m:sSubSup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N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p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I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gt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sub>
                              </m:sSub>
                            </m:den>
                          </m:f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−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∥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comp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gt</m:t>
                                      </m:r>
                                    </m:sub>
                                  </m:sSub>
                                </m:sup>
                              </m:sSubSup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N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p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I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gt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0" smtClean="0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,  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(</m:t>
                      </m:r>
                      <m:r>
                        <a:rPr lang="en-US" b="0" i="0" smtClean="0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6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-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input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image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with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hole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M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binary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mask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(0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holes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)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- 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the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network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prediction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gt</m:t>
                        </m:r>
                      </m:sub>
                    </m:sSub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- 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the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ground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truth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image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N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gt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-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number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elements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gt</m:t>
                        </m:r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comp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</m:t>
                    </m:r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-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raw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output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image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N</m:t>
                        </m:r>
                      </m:e>
                      <m:sub>
                        <m:sSubSup>
                          <m:sSubSup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gt</m:t>
                                </m:r>
                              </m:sub>
                            </m:sSub>
                          </m:sup>
                        </m:sSubSup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the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number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elements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</m:sub>
                      <m:sup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gt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algn="ctr"/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986589"/>
                <a:ext cx="10589393" cy="7614905"/>
              </a:xfrm>
              <a:prstGeom prst="rect">
                <a:avLst/>
              </a:prstGeom>
              <a:blipFill rotWithShape="0">
                <a:blip r:embed="rId2"/>
                <a:stretch>
                  <a:fillRect l="-518" t="-4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U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</a:t>
            </a:r>
            <a:r>
              <a:rPr lang="ru-RU" sz="3600" b="1" u="sng" dirty="0" err="1" smtClean="0">
                <a:latin typeface="Arial Unicode MS" charset="0"/>
                <a:ea typeface="Arial Unicode MS" charset="0"/>
                <a:cs typeface="Arial Unicode MS" charset="0"/>
              </a:rPr>
              <a:t>et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like architecture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  <a:r>
              <a:rPr lang="ru-RU" sz="3600" u="sng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986589"/>
                <a:ext cx="10589393" cy="676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styl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out</m:t>
                            </m:r>
                          </m:sub>
                        </m:sSub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  <m: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−</m:t>
                        </m:r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fPr>
                          <m:num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p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p</m:t>
                                </m:r>
                              </m:sub>
                            </m:sSub>
                          </m:den>
                        </m:f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∥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ψ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ru-RU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p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ru-RU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  <m:t>out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T</m:t>
                            </m:r>
                          </m:sup>
                        </m:s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(</m:t>
                        </m:r>
                        <m:sSubSup>
                          <m:sSubSup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out</m:t>
                                </m:r>
                              </m:sub>
                            </m:sSub>
                          </m:sup>
                        </m:sSubSup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)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ru-RU" i="1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  <m:t>ψ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ru-RU">
                                            <a:latin typeface="Cambria Math" charset="0"/>
                                            <a:ea typeface="Arial Unicode MS" charset="0"/>
                                            <a:cs typeface="Arial Unicode MS" charset="0"/>
                                          </a:rPr>
                                          <m:t>p</m:t>
                                        </m:r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 charset="0"/>
                                                <a:ea typeface="Arial Unicode MS" charset="0"/>
                                                <a:cs typeface="Arial Unicode MS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ru-RU">
                                                <a:latin typeface="Cambria Math" charset="0"/>
                                                <a:ea typeface="Arial Unicode MS" charset="0"/>
                                                <a:cs typeface="Arial Unicode MS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ru-RU">
                                                <a:latin typeface="Cambria Math" charset="0"/>
                                                <a:ea typeface="Arial Unicode MS" charset="0"/>
                                                <a:cs typeface="Arial Unicode MS" charset="0"/>
                                              </a:rPr>
                                              <m:t>gt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p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ru-RU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gt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)∥</m:t>
                            </m:r>
                          </m:e>
                          <m:sub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 </m:t>
                    </m:r>
                    <m:r>
                      <a:rPr lang="en-US" b="0" i="0" smtClean="0"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 (</m:t>
                    </m:r>
                    <m:r>
                      <a:rPr lang="en-US" b="0" i="0" smtClean="0">
                        <a:latin typeface="Cambria Math" charset="0"/>
                        <a:ea typeface="Arial Unicode MS" charset="0"/>
                        <a:cs typeface="Arial Unicode MS" charset="0"/>
                      </a:rPr>
                      <m:t>7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)</m:t>
                    </m:r>
                  </m:oMath>
                </a14:m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algn="ctr"/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styl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comp</m:t>
                              </m:r>
                            </m:sub>
                          </m:sSub>
                        </m:sub>
                      </m:sSub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P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−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</m:sSub>
                            </m:den>
                          </m:f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p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I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comp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p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comp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i="1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p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charset="0"/>
                                                  <a:ea typeface="Arial Unicode MS" charset="0"/>
                                                  <a:cs typeface="Arial Unicode MS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>
                                                  <a:latin typeface="Cambria Math" charset="0"/>
                                                  <a:ea typeface="Arial Unicode MS" charset="0"/>
                                                  <a:cs typeface="Arial Unicode MS" charset="0"/>
                                                </a:rPr>
                                                <m:t>I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>
                                                  <a:latin typeface="Cambria Math" charset="0"/>
                                                  <a:ea typeface="Arial Unicode MS" charset="0"/>
                                                  <a:cs typeface="Arial Unicode MS" charset="0"/>
                                                </a:rPr>
                                                <m:t>gt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T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p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I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>
                                              <a:latin typeface="Cambria Math" charset="0"/>
                                              <a:ea typeface="Arial Unicode MS" charset="0"/>
                                              <a:cs typeface="Arial Unicode MS" charset="0"/>
                                            </a:rPr>
                                            <m:t>gt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  </m:t>
                          </m:r>
                          <m:r>
                            <a:rPr lang="en-US" b="0" i="0" smtClean="0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,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 (</m:t>
                          </m:r>
                          <m:r>
                            <a:rPr lang="en-US" b="0" i="0" smtClean="0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8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tv</m:t>
                          </m:r>
                        </m:sub>
                      </m:sSub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i</m:t>
                              </m:r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j</m:t>
                              </m:r>
                            </m:e>
                          </m:d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R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,(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i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j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+1)∈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R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∥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comp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j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comp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j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N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comp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i</m:t>
                              </m:r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j</m:t>
                              </m:r>
                            </m:e>
                          </m:d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R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,(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i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+1,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j</m:t>
                          </m:r>
                          <m: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)∈</m:t>
                          </m:r>
                          <m:r>
                            <m:rPr>
                              <m:sty m:val="p"/>
                            </m:rPr>
                            <a:rPr lang="ru-RU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R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∥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comp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j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comp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i</m:t>
                                  </m:r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j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N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>
                                          <a:latin typeface="Cambria Math" charset="0"/>
                                          <a:ea typeface="Arial Unicode MS" charset="0"/>
                                          <a:cs typeface="Arial Unicode MS" charset="0"/>
                                        </a:rPr>
                                        <m:t>comp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   </m:t>
                      </m:r>
                      <m:r>
                        <a:rPr lang="en-US" b="0" i="0" smtClean="0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,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 (</m:t>
                      </m:r>
                      <m:r>
                        <a:rPr lang="en-US" b="0" i="0" smtClean="0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9</m:t>
                      </m:r>
                      <m:r>
                        <a:rPr lang="ru-RU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)</m:t>
                      </m:r>
                    </m:oMath>
                  </m:oMathPara>
                </a14:m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w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the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normalization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factor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p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 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p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selected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layer</a:t>
                </a:r>
                <a:r>
                  <a:rPr lang="ru-RU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N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comp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number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elements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comp</m:t>
                        </m:r>
                      </m:sub>
                    </m:sSub>
                  </m:oMath>
                </a14:m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total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loss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baseline="300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combination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all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above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loss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functions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with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some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weights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total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valid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+6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hole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+0.05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perceptual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+120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out</m:t>
                                </m:r>
                              </m:sub>
                            </m:sSub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comp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+0.1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tv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   (1</m:t>
                    </m:r>
                    <m:r>
                      <a:rPr lang="en-US" b="0" i="0" smtClean="0">
                        <a:latin typeface="Cambria Math" charset="0"/>
                        <a:ea typeface="Arial Unicode MS" charset="0"/>
                        <a:cs typeface="Arial Unicode MS" charset="0"/>
                      </a:rPr>
                      <m:t>0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)</m:t>
                    </m:r>
                  </m:oMath>
                </a14:m>
                <a:r>
                  <a:rPr lang="ru-RU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algn="ctr"/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986589"/>
                <a:ext cx="10589393" cy="6761338"/>
              </a:xfrm>
              <a:prstGeom prst="rect">
                <a:avLst/>
              </a:prstGeom>
              <a:blipFill rotWithShape="0">
                <a:blip r:embed="rId2"/>
                <a:stretch>
                  <a:fillRect l="-5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2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154083" y="782052"/>
            <a:ext cx="10058400" cy="547205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200000"/>
              <a:buFont typeface="Wingdings" charset="2"/>
              <a:buChar char="q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ZapfDingbatsITC" charset="0"/>
              <a:buChar char="❶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SzPct val="200000"/>
              <a:buFont typeface="Arial" charset="0"/>
              <a:buChar char="•"/>
            </a:pPr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The onion-peel filling algorithm,</a:t>
            </a: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b="1" dirty="0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-like architecture network,</a:t>
            </a: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ZapfDingbatsITC" charset="0"/>
              <a:buChar char="❸"/>
            </a:pPr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Partial convolutional layer.</a:t>
            </a:r>
            <a:endParaRPr lang="ru-RU" sz="2800" b="1" dirty="0" smtClean="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sz="28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9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Layer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986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refer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to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our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partial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operation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and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mask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update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function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jointly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as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Partial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Convolutional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Layer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partial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at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every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location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expressed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as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: </a:t>
                </a:r>
                <a:endParaRPr lang="en-US" sz="1800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sz="1800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800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x</m:t>
                        </m:r>
                      </m:e>
                      <m:sup>
                        <m:r>
                          <a:rPr lang="ru-RU" sz="1800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′</m:t>
                        </m:r>
                      </m:sup>
                    </m:sSup>
                    <m:r>
                      <a:rPr lang="ru-RU" sz="1800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sz="1800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800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ru-RU" sz="1800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ru-RU" sz="1800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W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1800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X</m:t>
                                    </m:r>
                                    <m: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⨀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M</m:t>
                                    </m:r>
                                  </m:e>
                                </m:d>
                                <m:r>
                                  <a:rPr lang="ru-RU" sz="1800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800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sum</m:t>
                                </m:r>
                                <m:r>
                                  <a:rPr lang="ru-RU" sz="1800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(1)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ru-RU" sz="1800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sum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800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M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 ,     </m:t>
                            </m:r>
                            <m:r>
                              <m:rPr>
                                <m:sty m:val="p"/>
                              </m:rP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if</m:t>
                            </m:r>
                            <m: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sum</m:t>
                            </m:r>
                            <m:d>
                              <m:dPr>
                                <m:ctrlPr>
                                  <a:rPr lang="ru-RU" sz="1800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ru-RU" sz="1800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&gt;0</m:t>
                            </m:r>
                          </m:e>
                          <m:e>
                            <m: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0           ,      </m:t>
                            </m:r>
                            <m:r>
                              <m:rPr>
                                <m:sty m:val="p"/>
                              </m:rPr>
                              <a:rPr lang="ru-RU" sz="1800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1800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,   (11)</a:t>
                </a:r>
              </a:p>
              <a:p>
                <a:endParaRPr lang="en-US" sz="1800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ru-RU" sz="1800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where</a:t>
                </a:r>
                <a:r>
                  <a:rPr lang="ru-RU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>
                        <a:latin typeface="Cambria Math" charset="0"/>
                        <a:ea typeface="Arial Unicode MS" charset="0"/>
                        <a:cs typeface="Arial Unicode MS" charset="0"/>
                      </a:rPr>
                      <m:t>⨀</m:t>
                    </m:r>
                  </m:oMath>
                </a14:m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sz="1800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element-wise</a:t>
                </a:r>
                <a:r>
                  <a:rPr lang="ru-RU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multiplication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  <a:r>
                  <a:rPr lang="ru-RU" sz="1800" dirty="0" smtClean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sz="1800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sz="1800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W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</a:t>
                </a:r>
                <a:r>
                  <a:rPr lang="ru-RU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filter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weights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sz="1800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X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</a:t>
                </a:r>
                <a:r>
                  <a:rPr lang="ru-RU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feature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values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(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values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)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for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current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(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sliding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)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window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sz="1800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sz="1800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M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sz="1800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corresponding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binary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sz="1800" dirty="0" err="1">
                    <a:latin typeface="Arial Unicode MS" charset="0"/>
                    <a:ea typeface="Arial Unicode MS" charset="0"/>
                    <a:cs typeface="Arial Unicode MS" charset="0"/>
                  </a:rPr>
                  <a:t>mask</a:t>
                </a:r>
                <a:r>
                  <a:rPr lang="ru-RU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</a:p>
              <a:p>
                <a:r>
                  <a:rPr lang="en-US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sz="18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         </a:t>
                </a:r>
                <a:r>
                  <a:rPr lang="en-US" sz="1800" dirty="0">
                    <a:latin typeface="Arial Unicode MS" charset="0"/>
                    <a:ea typeface="Arial Unicode MS" charset="0"/>
                    <a:cs typeface="Arial Unicode MS" charset="0"/>
                  </a:rPr>
                  <a:t>1 - Matrix with all elements as ‘1’ and dimension equal to that of ‘M’.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98655"/>
              </a:xfrm>
              <a:blipFill rotWithShape="0">
                <a:blip r:embed="rId2"/>
                <a:stretch>
                  <a:fillRect l="-485" t="-20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Layer</a:t>
            </a:r>
            <a:r>
              <a:rPr lang="ru-RU" sz="3600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480860" y="1348966"/>
                <a:ext cx="10685646" cy="1436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49580">
                  <a:spcAft>
                    <a:spcPts val="0"/>
                  </a:spcAft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Simple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convolution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expressed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as:</a:t>
                </a:r>
              </a:p>
              <a:p>
                <a:pPr indent="4495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𝑤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∗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,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=: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𝑠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=</m:t>
                          </m:r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𝑎</m:t>
                          </m:r>
                        </m:sub>
                        <m:sup>
                          <m:r>
                            <a:rPr lang="ru-RU" i="1"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𝑏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𝑡</m:t>
                              </m:r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=</m:t>
                              </m:r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𝑠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,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𝑦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ru-RU" i="1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    (12)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49580">
                  <a:spcAft>
                    <a:spcPts val="0"/>
                  </a:spcAft>
                </a:pP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0" y="1348966"/>
                <a:ext cx="10685646" cy="1436099"/>
              </a:xfrm>
              <a:prstGeom prst="rect">
                <a:avLst/>
              </a:prstGeom>
              <a:blipFill rotWithShape="0">
                <a:blip r:embed="rId2"/>
                <a:stretch>
                  <a:fillRect t="-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Изображение 18" descr="2d_convolution_pa3.png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30" y="2785065"/>
            <a:ext cx="7975959" cy="264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Layer</a:t>
            </a:r>
            <a:r>
              <a:rPr lang="ru-RU" sz="3600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5655"/>
              </p:ext>
            </p:extLst>
          </p:nvPr>
        </p:nvGraphicFramePr>
        <p:xfrm>
          <a:off x="411878" y="3785945"/>
          <a:ext cx="2259530" cy="1840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906"/>
                <a:gridCol w="451906"/>
                <a:gridCol w="451906"/>
                <a:gridCol w="451906"/>
                <a:gridCol w="451906"/>
              </a:tblGrid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x9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808287"/>
              </p:ext>
            </p:extLst>
          </p:nvPr>
        </p:nvGraphicFramePr>
        <p:xfrm>
          <a:off x="3013500" y="3797971"/>
          <a:ext cx="2215415" cy="1834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083"/>
                <a:gridCol w="443083"/>
                <a:gridCol w="443083"/>
                <a:gridCol w="443083"/>
                <a:gridCol w="443083"/>
              </a:tblGrid>
              <a:tr h="36696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696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696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696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696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99862"/>
              </p:ext>
            </p:extLst>
          </p:nvPr>
        </p:nvGraphicFramePr>
        <p:xfrm>
          <a:off x="6833538" y="3785945"/>
          <a:ext cx="2215415" cy="1840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083"/>
                <a:gridCol w="443083"/>
                <a:gridCol w="443083"/>
                <a:gridCol w="443083"/>
                <a:gridCol w="443083"/>
              </a:tblGrid>
              <a:tr h="368166">
                <a:tc>
                  <a:txBody>
                    <a:bodyPr/>
                    <a:lstStyle/>
                    <a:p>
                      <a:r>
                        <a:rPr lang="en-US" dirty="0" smtClean="0"/>
                        <a:t>z1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z2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is-IS" dirty="0" smtClean="0"/>
                        <a:t>z6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z7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1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64081"/>
              </p:ext>
            </p:extLst>
          </p:nvPr>
        </p:nvGraphicFramePr>
        <p:xfrm>
          <a:off x="9391045" y="3800975"/>
          <a:ext cx="2359795" cy="1828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959"/>
                <a:gridCol w="471959"/>
                <a:gridCol w="471959"/>
                <a:gridCol w="471959"/>
                <a:gridCol w="471959"/>
              </a:tblGrid>
              <a:tr h="36576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Стрелка вправо 11"/>
          <p:cNvSpPr/>
          <p:nvPr/>
        </p:nvSpPr>
        <p:spPr>
          <a:xfrm>
            <a:off x="5571008" y="4559968"/>
            <a:ext cx="920438" cy="180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5571008" y="4042611"/>
            <a:ext cx="9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PConv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1170457" y="5723026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Input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1705" y="5723026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Kernel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4123" y="5723026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Output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4747" y="5727030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Output Mask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446147" y="1341391"/>
                <a:ext cx="10960989" cy="1818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49580">
                  <a:spcAft>
                    <a:spcPts val="0"/>
                  </a:spcAft>
                </a:pP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After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each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partial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operation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update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our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mask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follows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: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if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convolution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was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able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to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49580">
                  <a:spcAft>
                    <a:spcPts val="0"/>
                  </a:spcAft>
                </a:pP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condition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its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output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at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least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one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valid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input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value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then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mark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that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location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to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be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valid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This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49580">
                  <a:spcAft>
                    <a:spcPts val="0"/>
                  </a:spcAft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e</a:t>
                </a:r>
                <a:r>
                  <a:rPr lang="ru-RU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xpressed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as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:</a:t>
                </a:r>
              </a:p>
              <a:p>
                <a:pPr>
                  <a:spcAft>
                    <a:spcPts val="0"/>
                  </a:spcAft>
                </a:pPr>
                <a:r>
                  <a:rPr lang="ru-RU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 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m</m:t>
                        </m:r>
                      </m:e>
                      <m:sup>
                        <m:r>
                          <a:rPr lang="ru-RU" i="1"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′</m:t>
                        </m:r>
                      </m:sup>
                    </m:sSup>
                    <m:r>
                      <a:rPr lang="ru-RU">
                        <a:effectLst/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i="1"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eqArrPr>
                          <m:e>
                            <m: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         1 ,     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if</m:t>
                            </m:r>
                            <m: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sum</m:t>
                            </m:r>
                            <m:d>
                              <m:dPr>
                                <m:ctrlPr>
                                  <a:rPr lang="ru-RU" i="1">
                                    <a:effectLst/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effectLst/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&gt;0</m:t>
                            </m:r>
                          </m:e>
                          <m:e>
                            <m: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0 ,      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effectLst/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  <m:r>
                      <a:rPr lang="ru-RU">
                        <a:effectLst/>
                        <a:latin typeface="Cambria Math" charset="0"/>
                        <a:ea typeface="Arial Unicode MS" charset="0"/>
                        <a:cs typeface="Arial Unicode MS" charset="0"/>
                      </a:rPr>
                      <m:t>. </m:t>
                    </m:r>
                  </m:oMath>
                </a14:m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(13)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7" y="1341391"/>
                <a:ext cx="10960989" cy="1818190"/>
              </a:xfrm>
              <a:prstGeom prst="rect">
                <a:avLst/>
              </a:prstGeom>
              <a:blipFill rotWithShape="0">
                <a:blip r:embed="rId2"/>
                <a:stretch>
                  <a:fillRect t="-1678" r="-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12551"/>
              </p:ext>
            </p:extLst>
          </p:nvPr>
        </p:nvGraphicFramePr>
        <p:xfrm>
          <a:off x="5669394" y="4892113"/>
          <a:ext cx="723666" cy="738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833"/>
                <a:gridCol w="361833"/>
              </a:tblGrid>
              <a:tr h="36915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>
                    <a:solidFill>
                      <a:srgbClr val="BD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>
                    <a:solidFill>
                      <a:srgbClr val="BDE4F0"/>
                    </a:solidFill>
                  </a:tcPr>
                </a:tc>
              </a:tr>
              <a:tr h="369154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>
                    <a:solidFill>
                      <a:srgbClr val="BDE4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>
                    <a:solidFill>
                      <a:srgbClr val="BDE4F0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391081" y="5723026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Input Mask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8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Experiments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Our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goal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is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to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find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more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efficient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fast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algorithm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First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lets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generate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some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random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masks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fill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them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We combine patch-based and deep learning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techniques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and make three experiments:</a:t>
            </a:r>
          </a:p>
          <a:p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Combine the 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onion-peel filling algorithm, </a:t>
            </a:r>
            <a:r>
              <a:rPr lang="en-US" sz="2000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-like architecture </a:t>
            </a:r>
            <a:r>
              <a:rPr lang="ru-RU" sz="2000" dirty="0" err="1" smtClean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 and </a:t>
            </a:r>
          </a:p>
          <a:p>
            <a:pPr marL="201168" lvl="1" indent="0">
              <a:buNone/>
            </a:pP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    Partial Convolutional Layer,</a:t>
            </a:r>
          </a:p>
          <a:p>
            <a:pPr lvl="1">
              <a:buFont typeface="Arial" charset="0"/>
              <a:buChar char="•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  Combine 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the onion-peel filling algorithm, </a:t>
            </a:r>
            <a:r>
              <a:rPr lang="en-US" sz="2000" dirty="0" err="1">
                <a:latin typeface="Arial Unicode MS" charset="0"/>
                <a:ea typeface="Arial Unicode MS" charset="0"/>
                <a:cs typeface="Arial Unicode MS" charset="0"/>
              </a:rPr>
              <a:t>Autoencoder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  and Partial Convolutional Layer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,</a:t>
            </a:r>
          </a:p>
          <a:p>
            <a:pPr lvl="1">
              <a:buFont typeface="Arial" charset="0"/>
              <a:buChar char="•"/>
            </a:pPr>
            <a:endParaRPr lang="en-US" sz="20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  Implement 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the onion-peel filling algorithm and make some </a:t>
            </a:r>
            <a:r>
              <a:rPr lang="en-US" sz="2000" dirty="0" smtClean="0">
                <a:latin typeface="Arial Unicode MS" charset="0"/>
                <a:ea typeface="Arial Unicode MS" charset="0"/>
                <a:cs typeface="Arial Unicode MS" charset="0"/>
              </a:rPr>
              <a:t>limitations</a:t>
            </a:r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</a:p>
          <a:p>
            <a:pPr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0" indent="0">
              <a:buNone/>
            </a:pP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Experiment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1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828" y="986589"/>
            <a:ext cx="1058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During this experiment, we implement the onion-peel filling algorithm, then make some modification (limitation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). In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modified version each pixel to fill will have its own set of valid pixels, which is smaller than original one.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8" y="2455325"/>
            <a:ext cx="5449637" cy="3489831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Introduction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9"/>
          <a:stretch/>
        </p:blipFill>
        <p:spPr>
          <a:xfrm>
            <a:off x="1097281" y="2160847"/>
            <a:ext cx="2800952" cy="4060984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6" r="-1037"/>
          <a:stretch/>
        </p:blipFill>
        <p:spPr>
          <a:xfrm>
            <a:off x="4883218" y="2160847"/>
            <a:ext cx="2800952" cy="406098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980947" y="216084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The goal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to create a new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image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 method that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gives more efficient results than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existing ones.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Image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can be defined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as the practice of restoring the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photograph which has been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damaged by natural, man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made, environmental causes or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simply affected by age.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6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Experiment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1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986589"/>
                <a:ext cx="10589393" cy="20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During this experiment, we implement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the onion-peel filling algorithm,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then make some modification (limitation). In modified version each pixel to fill will have its own set of valid pixels, which is smaller than original one.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A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x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val</m:t>
                        </m:r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will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va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dist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(</m:t>
                    </m:r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x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,</m:t>
                    </m:r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p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)≤</m:t>
                    </m:r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m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  <a:r>
                  <a:rPr lang="ru-RU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where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m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maximal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acceptable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distance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between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pixels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r>
                  <a:rPr lang="ru-RU" dirty="0"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ru-RU" dirty="0"/>
                  <a:t>                                                             </a:t>
                </a:r>
              </a:p>
              <a:p>
                <a:r>
                  <a:rPr lang="ru-RU" dirty="0"/>
                  <a:t>                                                                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986589"/>
                <a:ext cx="10589393" cy="2056525"/>
              </a:xfrm>
              <a:prstGeom prst="rect">
                <a:avLst/>
              </a:prstGeom>
              <a:blipFill rotWithShape="0">
                <a:blip r:embed="rId2"/>
                <a:stretch>
                  <a:fillRect l="-518" t="-1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2" y="2459281"/>
            <a:ext cx="5618747" cy="35504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/>
              <p:cNvSpPr/>
              <p:nvPr/>
            </p:nvSpPr>
            <p:spPr>
              <a:xfrm>
                <a:off x="6543575" y="2023973"/>
                <a:ext cx="508294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49580"/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We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use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images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of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size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256×256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×</m:t>
                    </m:r>
                  </m:oMath>
                </a14:m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3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49580"/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kernel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size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12×12</m:t>
                    </m:r>
                  </m:oMath>
                </a14:m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,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m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=80</m:t>
                    </m:r>
                  </m:oMath>
                </a14:m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</a:p>
              <a:p>
                <a:pPr indent="449580"/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limitation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has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minimal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influence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on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</a:p>
              <a:p>
                <a:pPr indent="449580"/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output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,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same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time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it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decrease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endParaRPr lang="en-US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49580"/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r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u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n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period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by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3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times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75" y="2023973"/>
                <a:ext cx="5082940" cy="1477328"/>
              </a:xfrm>
              <a:prstGeom prst="rect">
                <a:avLst/>
              </a:prstGeom>
              <a:blipFill rotWithShape="0"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6" name="Изображение 5" descr="../../Снимок%20экрана%202020-05-11%20в%2021.25.17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-1" r="490" b="51624"/>
          <a:stretch/>
        </p:blipFill>
        <p:spPr bwMode="auto">
          <a:xfrm>
            <a:off x="1424138" y="842212"/>
            <a:ext cx="9559090" cy="4872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86498" y="5757263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          The onion-peel filling 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3683" y="5745233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onion-peel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filling</a:t>
            </a:r>
          </a:p>
          <a:p>
            <a:pPr algn="ctr"/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w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ith limitation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906050" y="575726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6" name="Изображение 5" descr="../../Снимок%20экрана%202020-05-11%20в%2021.25.17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1" r="474" b="3462"/>
          <a:stretch/>
        </p:blipFill>
        <p:spPr bwMode="auto">
          <a:xfrm>
            <a:off x="1382026" y="884473"/>
            <a:ext cx="9559090" cy="4872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86498" y="5757263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         The onion-peel filling 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61571" y="5757263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onion-peel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filling</a:t>
            </a:r>
          </a:p>
          <a:p>
            <a:pPr algn="ctr"/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w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ith limitation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906050" y="575726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4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Experiment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986589"/>
                <a:ext cx="10589393" cy="198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We design an </a:t>
                </a:r>
                <a:r>
                  <a:rPr lang="en-US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autoencoder</a:t>
                </a:r>
                <a:r>
                  <a:rPr lang="en-US" baseline="30000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4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replacing all convolutional layers with partial convolutional layers and using nearest neighbor up-sampling in the decoding stage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 For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training, we use Describable Texture Dataset (DTD), learning rate of 0.0002,  Adam for optimization and MSE (mean square error) as loss function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charset="0"/>
                        <a:ea typeface="Arial Unicode MS" charset="0"/>
                        <a:cs typeface="Arial Unicode MS" charset="0"/>
                      </a:rPr>
                      <m:t>𝑀𝑆𝐸</m:t>
                    </m:r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𝑁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𝑔𝑡</m:t>
                                </m:r>
                              </m:sub>
                            </m:sSub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 charset="0"/>
                                        <a:ea typeface="Arial Unicode MS" charset="0"/>
                                        <a:cs typeface="Arial Unicode MS" charset="0"/>
                                      </a:rPr>
                                      <m:t>𝑔𝑡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 (15)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 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Architecture of training network: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986589"/>
                <a:ext cx="10589393" cy="1988814"/>
              </a:xfrm>
              <a:prstGeom prst="rect">
                <a:avLst/>
              </a:prstGeom>
              <a:blipFill rotWithShape="0">
                <a:blip r:embed="rId2"/>
                <a:stretch>
                  <a:fillRect l="-518" t="-1840" b="-12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Изображение 5" descr="../../Снимок%20экрана%202020-05-11%20в%2013.33.4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28" y="2973864"/>
            <a:ext cx="10408919" cy="28340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924828" y="5807958"/>
            <a:ext cx="10745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/>
              <a:t>4</a:t>
            </a:r>
            <a:r>
              <a:rPr lang="en-US" sz="1600" dirty="0" smtClean="0"/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Xiao-Jiao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Mao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Chunhua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Shen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Yu-Bin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Yang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: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Restoration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Using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Autoencoders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with</a:t>
            </a:r>
            <a:endParaRPr lang="en-US" sz="16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Symmetric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Skip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 err="1" smtClean="0">
                <a:latin typeface="Arial Unicode MS" charset="0"/>
                <a:ea typeface="Arial Unicode MS" charset="0"/>
                <a:cs typeface="Arial Unicode MS" charset="0"/>
              </a:rPr>
              <a:t>Connections</a:t>
            </a:r>
            <a:r>
              <a:rPr lang="ru-RU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600" dirty="0">
                <a:latin typeface="Arial Unicode MS" charset="0"/>
                <a:ea typeface="Arial Unicode MS" charset="0"/>
                <a:cs typeface="Arial Unicode MS" charset="0"/>
              </a:rPr>
              <a:t>(2016)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Experiment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4828" y="986589"/>
            <a:ext cx="10589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 the inference process, we import the onion-peel filling algorithm. Encoder convert image of size 256×256×3 to size of  16×16×256, then the onion-peel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filling( PM in figure) remove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existing hole and decoder reconstruct image to </a:t>
            </a:r>
            <a:r>
              <a:rPr lang="en-US" dirty="0"/>
              <a:t>size of 256×256×3.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5" y="1830331"/>
            <a:ext cx="8615012" cy="44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5" name="Изображение 4" descr="../../Снимок%20экрана%202020-05-11%20в%2018.23.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" t="-9986" r="947" b="51249"/>
          <a:stretch/>
        </p:blipFill>
        <p:spPr bwMode="auto">
          <a:xfrm>
            <a:off x="2065189" y="0"/>
            <a:ext cx="7523980" cy="58294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1089" y="5799292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            Predicted image             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5" name="Изображение 4" descr="../../Снимок%20экрана%202020-05-11%20в%2018.23.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" t="48729" r="1250" b="3870"/>
          <a:stretch/>
        </p:blipFill>
        <p:spPr bwMode="auto">
          <a:xfrm>
            <a:off x="2019668" y="1094944"/>
            <a:ext cx="7523980" cy="47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1089" y="5799292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</a:t>
            </a:r>
            <a:r>
              <a:rPr lang="en-US" smtClean="0">
                <a:latin typeface="Arial Unicode MS" charset="0"/>
                <a:ea typeface="Arial Unicode MS" charset="0"/>
                <a:cs typeface="Arial Unicode MS" charset="0"/>
              </a:rPr>
              <a:t>hole            Predicted image             Original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Experiment</a:t>
            </a:r>
            <a:r>
              <a:rPr lang="ru-RU" sz="3600" b="1" u="sng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3600" b="1" u="sng" dirty="0">
                <a:latin typeface="Arial Unicode MS" charset="0"/>
                <a:ea typeface="Arial Unicode MS" charset="0"/>
                <a:cs typeface="Arial Unicode MS" charset="0"/>
              </a:rPr>
              <a:t>3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4828" y="842212"/>
                <a:ext cx="10589393" cy="1614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We design an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U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N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et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-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like architecture network replacing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all convolutional layers with partial convolutional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layers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.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We made changes in the inference process, after the fourth layer, we used the onion-peel filling algorithm and replaced the output of the fourth layer to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filled </a:t>
                </a:r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layer. The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loss function expressed as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total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valid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+6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hole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+0.05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perceptual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+120</m:t>
                    </m:r>
                    <m:d>
                      <m:d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out</m:t>
                                </m:r>
                              </m:sub>
                            </m:sSub>
                          </m:sub>
                        </m:sSub>
                        <m: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charset="0"/>
                                <a:ea typeface="Arial Unicode MS" charset="0"/>
                                <a:cs typeface="Arial Unicode MS" charset="0"/>
                              </a:rPr>
                              <m:t>styl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charset="0"/>
                                    <a:ea typeface="Arial Unicode MS" charset="0"/>
                                    <a:cs typeface="Arial Unicode MS" charset="0"/>
                                  </a:rPr>
                                  <m:t>comp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+0.1</m:t>
                    </m:r>
                    <m:sSub>
                      <m:sSubPr>
                        <m:ctrlPr>
                          <a:rPr lang="ru-RU" i="1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tv</m:t>
                        </m:r>
                      </m:sub>
                    </m:sSub>
                    <m:r>
                      <a:rPr lang="ru-RU">
                        <a:latin typeface="Cambria Math" charset="0"/>
                        <a:ea typeface="Arial Unicode MS" charset="0"/>
                        <a:cs typeface="Arial Unicode MS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(14)</a:t>
                </a:r>
                <a:endParaRPr lang="ru-RU" dirty="0">
                  <a:latin typeface="Arial Unicode MS" charset="0"/>
                  <a:ea typeface="Arial Unicode MS" charset="0"/>
                  <a:cs typeface="Arial Unicode MS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8" y="842212"/>
                <a:ext cx="10589393" cy="1614866"/>
              </a:xfrm>
              <a:prstGeom prst="rect">
                <a:avLst/>
              </a:prstGeom>
              <a:blipFill rotWithShape="0">
                <a:blip r:embed="rId2"/>
                <a:stretch>
                  <a:fillRect l="-518" t="-1887" b="-2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64" y="2457078"/>
            <a:ext cx="7363327" cy="38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6" name="Изображение 5" descr="../../Снимок%20экрана%202020-05-11%20в%2017.23.4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6" b="51738"/>
          <a:stretch/>
        </p:blipFill>
        <p:spPr bwMode="auto">
          <a:xfrm>
            <a:off x="1878372" y="1046749"/>
            <a:ext cx="8769576" cy="47524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6567" y="5819091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                 </a:t>
            </a: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           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54028" y="5794305"/>
            <a:ext cx="2375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with the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onion-peel filling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72982" y="5819091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6" name="Изображение 5" descr="../../Снимок%20экрана%202020-05-11%20в%2017.23.4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3" t="48439" r="-125" b="3788"/>
          <a:stretch/>
        </p:blipFill>
        <p:spPr bwMode="auto">
          <a:xfrm>
            <a:off x="1758056" y="1168679"/>
            <a:ext cx="8745512" cy="47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6567" y="5819091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                 </a:t>
            </a: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           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54028" y="5794305"/>
            <a:ext cx="2375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with the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onion-peel filling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72982" y="5819091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Introduction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97280" y="1892809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During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time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demands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humans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have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change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d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r="9567"/>
          <a:stretch/>
        </p:blipFill>
        <p:spPr>
          <a:xfrm>
            <a:off x="678581" y="2552342"/>
            <a:ext cx="3453063" cy="359846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Comparison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888339"/>
              </p:ext>
            </p:extLst>
          </p:nvPr>
        </p:nvGraphicFramePr>
        <p:xfrm>
          <a:off x="2062480" y="2341394"/>
          <a:ext cx="812800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ru-RU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</a:t>
                      </a:r>
                      <a:r>
                        <a:rPr lang="ru-RU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Autoencoder</a:t>
                      </a:r>
                      <a:r>
                        <a:rPr lang="ru-RU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</a:t>
                      </a: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with the onion-peel filling</a:t>
                      </a:r>
                      <a:endParaRPr lang="ru-RU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</a:t>
                      </a: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N</a:t>
                      </a:r>
                      <a:r>
                        <a:rPr lang="ru-RU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et</a:t>
                      </a:r>
                      <a:r>
                        <a:rPr lang="en-US" b="1" baseline="0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with </a:t>
                      </a: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 onion-peel filling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</a:t>
                      </a: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N</a:t>
                      </a:r>
                      <a:r>
                        <a:rPr lang="ru-RU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et</a:t>
                      </a:r>
                      <a:endParaRPr lang="ru-RU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PSNR</a:t>
                      </a:r>
                      <a:endParaRPr lang="ru-RU" b="1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23.3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15</a:t>
                      </a:r>
                      <a:r>
                        <a:rPr lang="ru-RU" dirty="0" smtClean="0"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</a:t>
                      </a:r>
                      <a:endParaRPr lang="ru-RU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kern="1200" dirty="0" smtClean="0"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26.614</a:t>
                      </a:r>
                      <a:r>
                        <a:rPr lang="ru-RU" dirty="0" smtClean="0"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</a:t>
                      </a:r>
                      <a:endParaRPr lang="ru-RU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26.304</a:t>
                      </a:r>
                    </a:p>
                    <a:p>
                      <a:endParaRPr lang="ru-RU" dirty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696229" y="4285612"/>
                <a:ext cx="10058400" cy="2356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>
                  <a:spcAft>
                    <a:spcPts val="0"/>
                  </a:spcAft>
                </a:pPr>
                <a:r>
                  <a:rPr lang="en-US" dirty="0" smtClean="0"/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We use </a:t>
                </a:r>
                <a:r>
                  <a:rPr lang="ru-RU" dirty="0" err="1" smtClean="0">
                    <a:latin typeface="Arial Unicode MS" charset="0"/>
                    <a:ea typeface="Arial Unicode MS" charset="0"/>
                    <a:cs typeface="Arial Unicode MS" charset="0"/>
                  </a:rPr>
                  <a:t>the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peak-signal-to-noise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latin typeface="Arial Unicode MS" charset="0"/>
                    <a:ea typeface="Arial Unicode MS" charset="0"/>
                    <a:cs typeface="Arial Unicode MS" charset="0"/>
                  </a:rPr>
                  <a:t>ratio</a:t>
                </a:r>
                <a:r>
                  <a:rPr lang="ru-RU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(PSNR)</a:t>
                </a:r>
              </a:p>
              <a:p>
                <a:pPr indent="457200">
                  <a:spcAft>
                    <a:spcPts val="0"/>
                  </a:spcAft>
                </a:pPr>
                <a:endParaRPr lang="en-US" i="1" dirty="0" smtClean="0">
                  <a:solidFill>
                    <a:srgbClr val="000000"/>
                  </a:solidFill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pPr indent="4572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rgbClr val="000000"/>
                          </a:solidFill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𝑃𝑆𝑁𝑅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charset="0"/>
                          <a:ea typeface="Arial Unicode MS" charset="0"/>
                          <a:cs typeface="Arial Unicode MS" charset="0"/>
                        </a:rPr>
                        <m:t>=20</m:t>
                      </m:r>
                      <m:func>
                        <m:funcPr>
                          <m:ctrlPr>
                            <a:rPr lang="ru-RU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(</m:t>
                          </m:r>
                        </m:fName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Arial Unicode MS" charset="0"/>
                                  <a:cs typeface="Arial Unicode MS" charset="0"/>
                                </a:rPr>
                                <m:t>𝑀𝐴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Arial Unicode MS" charset="0"/>
                                      <a:cs typeface="Arial Unicode MS" charset="0"/>
                                    </a:rPr>
                                    <m:t>𝑀𝑆𝐸</m:t>
                                  </m:r>
                                </m:e>
                              </m:rad>
                            </m:den>
                          </m:f>
                          <m:r>
                            <a:rPr lang="ru-RU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Arial Unicode MS" charset="0"/>
                              <a:cs typeface="Arial Unicode MS" charset="0"/>
                            </a:rPr>
                            <m:t>) ,</m:t>
                          </m:r>
                        </m:e>
                      </m:func>
                    </m:oMath>
                  </m:oMathPara>
                </a14:m>
                <a:endParaRPr lang="ru-RU" dirty="0">
                  <a:effectLst/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endParaRPr lang="en-US" dirty="0" smtClean="0">
                  <a:solidFill>
                    <a:srgbClr val="000000"/>
                  </a:solidFill>
                  <a:effectLst/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       </a:t>
                </a:r>
                <a:r>
                  <a:rPr lang="ru-RU" dirty="0" err="1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where</a:t>
                </a:r>
                <a:r>
                  <a:rPr lang="ru-RU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effectLst/>
                        <a:latin typeface="Cambria Math" charset="0"/>
                        <a:ea typeface="Arial Unicode MS" charset="0"/>
                        <a:cs typeface="Arial Unicode MS" charset="0"/>
                      </a:rPr>
                      <m:t>𝑀𝐴</m:t>
                    </m:r>
                    <m:sSub>
                      <m:sSubPr>
                        <m:ctrlPr>
                          <a:rPr lang="ru-RU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𝑋</m:t>
                        </m:r>
                      </m:e>
                      <m:sub>
                        <m:r>
                          <a:rPr lang="ru-RU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Arial Unicode MS" charset="0"/>
                            <a:cs typeface="Arial Unicode MS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- </a:t>
                </a:r>
                <a:r>
                  <a:rPr lang="ru-RU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maximum </a:t>
                </a:r>
                <a:r>
                  <a:rPr lang="ru-RU" dirty="0" err="1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pixel</a:t>
                </a:r>
                <a:r>
                  <a:rPr lang="ru-RU" dirty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value</a:t>
                </a:r>
                <a:r>
                  <a:rPr lang="ru-RU" dirty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that</a:t>
                </a:r>
                <a:r>
                  <a:rPr lang="ru-RU" dirty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exists</a:t>
                </a:r>
                <a:r>
                  <a:rPr lang="ru-RU" dirty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in</a:t>
                </a:r>
                <a:r>
                  <a:rPr lang="en-US" dirty="0" smtClean="0">
                    <a:solidFill>
                      <a:srgbClr val="000000"/>
                    </a:solidFill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original</a:t>
                </a:r>
                <a:r>
                  <a:rPr lang="ru-RU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ru-RU" dirty="0" err="1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image</a:t>
                </a:r>
                <a:r>
                  <a:rPr lang="en-US" dirty="0" smtClean="0">
                    <a:solidFill>
                      <a:srgbClr val="000000"/>
                    </a:solidFill>
                    <a:effectLst/>
                    <a:latin typeface="Arial Unicode MS" charset="0"/>
                    <a:ea typeface="Arial Unicode MS" charset="0"/>
                    <a:cs typeface="Arial Unicode MS" charset="0"/>
                  </a:rPr>
                  <a:t>,</a:t>
                </a:r>
                <a:r>
                  <a:rPr lang="ru-RU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endParaRPr lang="en-US" dirty="0" smtClean="0">
                  <a:latin typeface="Arial Unicode MS" charset="0"/>
                  <a:ea typeface="Arial Unicode MS" charset="0"/>
                  <a:cs typeface="Arial Unicode MS" charset="0"/>
                </a:endParaRPr>
              </a:p>
              <a:p>
                <a:r>
                  <a:rPr lang="en-US" dirty="0">
                    <a:latin typeface="Arial Unicode MS" charset="0"/>
                    <a:ea typeface="Arial Unicode MS" charset="0"/>
                    <a:cs typeface="Arial Unicode MS" charset="0"/>
                  </a:rPr>
                  <a:t> </a:t>
                </a:r>
                <a:r>
                  <a:rPr lang="en-US" dirty="0" smtClean="0">
                    <a:latin typeface="Arial Unicode MS" charset="0"/>
                    <a:ea typeface="Arial Unicode MS" charset="0"/>
                    <a:cs typeface="Arial Unicode MS" charset="0"/>
                  </a:rPr>
                  <a:t>                  </a:t>
                </a:r>
                <a:endParaRPr lang="en-US" dirty="0"/>
              </a:p>
              <a:p>
                <a:r>
                  <a:rPr lang="ru-RU" dirty="0" smtClean="0">
                    <a:solidFill>
                      <a:srgbClr val="000000"/>
                    </a:solidFill>
                    <a:effectLst/>
                    <a:latin typeface="Arial Unicode MS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29" y="4285612"/>
                <a:ext cx="10058400" cy="2356735"/>
              </a:xfrm>
              <a:prstGeom prst="rect">
                <a:avLst/>
              </a:prstGeom>
              <a:blipFill rotWithShape="0">
                <a:blip r:embed="rId2"/>
                <a:stretch>
                  <a:fillRect t="-1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u="sng" dirty="0" err="1">
                <a:latin typeface="Arial Unicode MS" charset="0"/>
                <a:ea typeface="Arial Unicode MS" charset="0"/>
                <a:cs typeface="Arial Unicode MS" charset="0"/>
              </a:rPr>
              <a:t>Comparison</a:t>
            </a:r>
            <a:r>
              <a:rPr lang="ru-RU" sz="36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5" name="Изображение 4" descr="../../Снимок%20экрана%202020-05-11%20в%2019.18.0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" b="23055"/>
          <a:stretch/>
        </p:blipFill>
        <p:spPr bwMode="auto">
          <a:xfrm>
            <a:off x="924828" y="939165"/>
            <a:ext cx="7725877" cy="500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7" descr="../../Снимок%20экрана%202020-05-11%20в%2019.18.0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33"/>
          <a:stretch/>
        </p:blipFill>
        <p:spPr bwMode="auto">
          <a:xfrm>
            <a:off x="924828" y="6040552"/>
            <a:ext cx="7725877" cy="25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8835189" y="939165"/>
            <a:ext cx="3172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We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compare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with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3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methods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: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indent="-285750">
              <a:buFont typeface="Arial" charset="0"/>
              <a:buChar char="•"/>
            </a:pP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Model1 :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Combination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Autoencoder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the</a:t>
            </a:r>
          </a:p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onion-peel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filling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Model2 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: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Combination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the onion-peel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   filling </a:t>
            </a: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indent="-285750">
              <a:buFont typeface="Arial" charset="0"/>
              <a:buChar char="•"/>
            </a:pP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Model3 :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Simple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Comparison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92389"/>
              </p:ext>
            </p:extLst>
          </p:nvPr>
        </p:nvGraphicFramePr>
        <p:xfrm>
          <a:off x="1271737" y="2919478"/>
          <a:ext cx="9709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1897"/>
                <a:gridCol w="1941897"/>
                <a:gridCol w="1941897"/>
                <a:gridCol w="1941897"/>
                <a:gridCol w="1941897"/>
              </a:tblGrid>
              <a:tr h="8395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 onion-peel filling</a:t>
                      </a:r>
                      <a:endParaRPr lang="ru-RU" b="1" dirty="0" smtClean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  <a:p>
                      <a:pPr algn="ctr"/>
                      <a:endParaRPr lang="ru-RU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The onion-peel filling with</a:t>
                      </a:r>
                      <a:r>
                        <a:rPr lang="en-US" b="1" baseline="0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limitation</a:t>
                      </a:r>
                      <a:endParaRPr lang="ru-RU" b="1" dirty="0" smtClean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  <a:p>
                      <a:endParaRPr lang="ru-RU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UNet</a:t>
                      </a:r>
                      <a:endParaRPr lang="ru-RU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UNet</a:t>
                      </a:r>
                      <a:r>
                        <a:rPr lang="en-US" b="1" dirty="0" smtClean="0">
                          <a:latin typeface="Arial Unicode MS" charset="0"/>
                          <a:ea typeface="Arial Unicode MS" charset="0"/>
                          <a:cs typeface="Arial Unicode MS" charset="0"/>
                        </a:rPr>
                        <a:t> with the onion-peel filling </a:t>
                      </a:r>
                      <a:endParaRPr lang="ru-RU" b="1" dirty="0" smtClean="0">
                        <a:latin typeface="Arial Unicode MS" charset="0"/>
                        <a:ea typeface="Arial Unicode MS" charset="0"/>
                        <a:cs typeface="Arial Unicode MS" charset="0"/>
                      </a:endParaRPr>
                    </a:p>
                    <a:p>
                      <a:endParaRPr lang="ru-RU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20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Work time </a:t>
                      </a:r>
                      <a:endParaRPr lang="ru-RU" b="1" dirty="0" smtClean="0"/>
                    </a:p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359.3 s</a:t>
                      </a:r>
                      <a:endParaRPr lang="ru-RU" dirty="0" smtClean="0"/>
                    </a:p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118.1</a:t>
                      </a:r>
                      <a:r>
                        <a:rPr lang="en-US" baseline="0" dirty="0" smtClean="0"/>
                        <a:t> s</a:t>
                      </a:r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20.8 s</a:t>
                      </a:r>
                      <a:endParaRPr lang="ru-RU" b="0" dirty="0" smtClean="0"/>
                    </a:p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22.1 s</a:t>
                      </a:r>
                      <a:endParaRPr lang="ru-RU" b="0" dirty="0" smtClean="0"/>
                    </a:p>
                    <a:p>
                      <a:endParaRPr lang="ru-RU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924828" y="222436"/>
            <a:ext cx="10058400" cy="61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 smtClean="0">
                <a:latin typeface="Arial Unicode MS" charset="0"/>
                <a:ea typeface="Arial Unicode MS" charset="0"/>
                <a:cs typeface="Arial Unicode MS" charset="0"/>
              </a:rPr>
              <a:t>Results</a:t>
            </a:r>
            <a:endParaRPr lang="ru-RU" sz="3600" b="1" u="sng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7" y="842212"/>
            <a:ext cx="2469818" cy="2469818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32" y="844409"/>
            <a:ext cx="2469818" cy="2469818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21" y="833696"/>
            <a:ext cx="2475862" cy="2475862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7" y="833696"/>
            <a:ext cx="2488852" cy="2469818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" y="3303514"/>
            <a:ext cx="2469818" cy="2469818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68" y="3310931"/>
            <a:ext cx="2472015" cy="247201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33" y="3305711"/>
            <a:ext cx="2469818" cy="2469818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35" y="3307772"/>
            <a:ext cx="2469818" cy="24698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21804" y="58704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Image with hole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30535" y="585943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onion-peel filling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61289" y="5773385"/>
            <a:ext cx="2375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with the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onion-peel filling 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17416" y="5870421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Original image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Conclusion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97280" y="2898243"/>
            <a:ext cx="10320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The combination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of </a:t>
            </a:r>
            <a:r>
              <a:rPr lang="en-US" dirty="0" err="1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-like architecture network and the onion-peel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filling algorithm is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the best one not only visually but also by quantitative 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measure and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can robustly handle holes of any shape, location and don't depend on data types (stationary or nonstationary).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7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References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67098"/>
          </a:xfrm>
        </p:spPr>
        <p:txBody>
          <a:bodyPr>
            <a:normAutofit fontScale="85000" lnSpcReduction="10000"/>
          </a:bodyPr>
          <a:lstStyle/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1.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Guilin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Liu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Fitsum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Reda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Kevin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J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Shih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Ting-Chun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Wang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Andrew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Tao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Bryan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Catanzaro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en-US" sz="19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1900" dirty="0" smtClean="0">
                <a:latin typeface="Arial Unicode MS" charset="0"/>
                <a:ea typeface="Arial Unicode MS" charset="0"/>
                <a:cs typeface="Arial Unicode MS" charset="0"/>
              </a:rPr>
              <a:t>     </a:t>
            </a:r>
            <a:r>
              <a:rPr lang="ru-RU" sz="1900" dirty="0" err="1" smtClean="0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Irregular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Holes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Using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Partial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Convolutions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(2018)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2. "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Texture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Synthesis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by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Non-Parametric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Sampling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",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Efros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K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Leung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Proc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IEEE  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ICCV (1999)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3. 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Ulyanov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D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Vedaldi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Lempitsky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V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Deep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prior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arXiv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preprint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arXiv:1711.10925 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(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2017)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4.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Simonyan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K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Zisserman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Very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deep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networks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large-scale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 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   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recognition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arXiv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preprint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arXiv:1409.1556 (2014)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5.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Gatys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L.A.,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Ecker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A.S.,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Bethge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M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neural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algorithm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artistic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style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arXiv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 smtClean="0">
                <a:latin typeface="Arial Unicode MS" charset="0"/>
                <a:ea typeface="Arial Unicode MS" charset="0"/>
                <a:cs typeface="Arial Unicode MS" charset="0"/>
              </a:rPr>
              <a:t>preprint</a:t>
            </a:r>
            <a:endParaRPr lang="en-US" sz="19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1900" dirty="0" smtClean="0">
                <a:latin typeface="Arial Unicode MS" charset="0"/>
                <a:ea typeface="Arial Unicode MS" charset="0"/>
                <a:cs typeface="Arial Unicode MS" charset="0"/>
              </a:rPr>
              <a:t>     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arXiv:1508.06576 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(2015)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6. 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Johnson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J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Alahi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Fei-Fei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Perceptual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losses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for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real-time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style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transfer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 smtClean="0">
                <a:latin typeface="Arial Unicode MS" charset="0"/>
                <a:ea typeface="Arial Unicode MS" charset="0"/>
                <a:cs typeface="Arial Unicode MS" charset="0"/>
              </a:rPr>
              <a:t>and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super-resolution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  <a:endParaRPr lang="en-US" sz="1900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1900" dirty="0" smtClean="0">
                <a:latin typeface="Arial Unicode MS" charset="0"/>
                <a:ea typeface="Arial Unicode MS" charset="0"/>
                <a:cs typeface="Arial Unicode MS" charset="0"/>
              </a:rPr>
              <a:t>    </a:t>
            </a:r>
            <a:r>
              <a:rPr lang="ru-RU" sz="19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European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Conference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on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Computer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Vision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pp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. 694-711.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Springer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(2016)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7. 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Xiao-Jiao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Mao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Chunhua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Shen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,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Yu-Bin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Yang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: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Restoration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Using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Convolutional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   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Autoencoders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with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Symmetric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Skip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sz="1900" dirty="0" err="1">
                <a:latin typeface="Arial Unicode MS" charset="0"/>
                <a:ea typeface="Arial Unicode MS" charset="0"/>
                <a:cs typeface="Arial Unicode MS" charset="0"/>
              </a:rPr>
              <a:t>Connections</a:t>
            </a:r>
            <a:r>
              <a:rPr lang="ru-RU" sz="1900" dirty="0">
                <a:latin typeface="Arial Unicode MS" charset="0"/>
                <a:ea typeface="Arial Unicode MS" charset="0"/>
                <a:cs typeface="Arial Unicode MS" charset="0"/>
              </a:rPr>
              <a:t> (2016) 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0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9021" y="2550695"/>
            <a:ext cx="365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Thank you!</a:t>
            </a:r>
            <a:endParaRPr lang="ru-RU" sz="6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8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Introduction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97280" y="1892809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During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time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demands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humans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have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change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d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r="9567"/>
          <a:stretch/>
        </p:blipFill>
        <p:spPr>
          <a:xfrm>
            <a:off x="678581" y="2552342"/>
            <a:ext cx="3453063" cy="359846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1" r="8617"/>
          <a:stretch/>
        </p:blipFill>
        <p:spPr>
          <a:xfrm>
            <a:off x="4399948" y="2552342"/>
            <a:ext cx="3453063" cy="359846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Introduction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r="9567"/>
          <a:stretch/>
        </p:blipFill>
        <p:spPr>
          <a:xfrm>
            <a:off x="678581" y="2552342"/>
            <a:ext cx="3453063" cy="359846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97280" y="1892809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During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time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the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demands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r>
              <a:rPr lang="ru-RU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humans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have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change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d</a:t>
            </a:r>
            <a:r>
              <a:rPr lang="ru-RU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1" r="8617"/>
          <a:stretch/>
        </p:blipFill>
        <p:spPr>
          <a:xfrm>
            <a:off x="4399948" y="2552342"/>
            <a:ext cx="3453063" cy="35984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6" t="-668" r="8112" b="668"/>
          <a:stretch/>
        </p:blipFill>
        <p:spPr>
          <a:xfrm>
            <a:off x="8121315" y="2552342"/>
            <a:ext cx="3453064" cy="359846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Current Approaches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Two main groups of image </a:t>
            </a:r>
            <a:r>
              <a:rPr lang="en-US" sz="1800" dirty="0" err="1" smtClean="0">
                <a:latin typeface="Arial Unicode MS" charset="0"/>
                <a:ea typeface="Arial Unicode MS" charset="0"/>
                <a:cs typeface="Arial Unicode MS" charset="0"/>
              </a:rPr>
              <a:t>inpainting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 algorithms can be found in literature: classic and </a:t>
            </a:r>
          </a:p>
          <a:p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sz="1800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</a:p>
          <a:p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We create our own hybrid method.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Classic methods </a:t>
            </a:r>
          </a:p>
          <a:p>
            <a:pPr lvl="3">
              <a:buFont typeface="Arial" charset="0"/>
              <a:buChar char="•"/>
            </a:pP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Diffusion-based</a:t>
            </a:r>
          </a:p>
          <a:p>
            <a:pPr lvl="3">
              <a:buFont typeface="Arial" charset="0"/>
              <a:buChar char="•"/>
            </a:pP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Exemplar-based</a:t>
            </a:r>
          </a:p>
          <a:p>
            <a:pPr lvl="3">
              <a:buFont typeface="Arial" charset="0"/>
              <a:buChar char="•"/>
            </a:pP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Structure-based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L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dirty="0">
                <a:latin typeface="Arial Unicode MS" charset="0"/>
                <a:ea typeface="Arial Unicode MS" charset="0"/>
                <a:cs typeface="Arial Unicode MS" charset="0"/>
              </a:rPr>
              <a:t>methods 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</a:rPr>
              <a:t>P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artial </a:t>
            </a:r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</a:rPr>
              <a:t>convolution based neural 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network</a:t>
            </a:r>
          </a:p>
          <a:p>
            <a:pPr lvl="1">
              <a:buFont typeface="Wingdings" charset="2"/>
              <a:buChar char="Ø"/>
            </a:pP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method</a:t>
            </a:r>
          </a:p>
          <a:p>
            <a:pPr lvl="3">
              <a:buFont typeface="Arial" charset="0"/>
              <a:buChar char="•"/>
            </a:pP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C</a:t>
            </a:r>
            <a:r>
              <a:rPr lang="ru-RU" sz="1800" dirty="0" err="1" smtClean="0">
                <a:latin typeface="Arial Unicode MS" charset="0"/>
                <a:ea typeface="Arial Unicode MS" charset="0"/>
                <a:cs typeface="Arial Unicode MS" charset="0"/>
              </a:rPr>
              <a:t>ombin</a:t>
            </a:r>
            <a:r>
              <a:rPr lang="en-US" sz="1800" dirty="0" err="1" smtClean="0">
                <a:latin typeface="Arial Unicode MS" charset="0"/>
                <a:ea typeface="Arial Unicode MS" charset="0"/>
                <a:cs typeface="Arial Unicode MS" charset="0"/>
              </a:rPr>
              <a:t>ation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of</a:t>
            </a:r>
            <a:r>
              <a:rPr lang="ru-RU" sz="18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800" dirty="0" smtClean="0">
                <a:latin typeface="Arial Unicode MS" charset="0"/>
                <a:ea typeface="Arial Unicode MS" charset="0"/>
                <a:cs typeface="Arial Unicode MS" charset="0"/>
              </a:rPr>
              <a:t>the onion-peel filling algorithm and </a:t>
            </a:r>
            <a:r>
              <a:rPr lang="en-US" sz="1800" dirty="0" err="1">
                <a:latin typeface="Arial Unicode MS" charset="0"/>
                <a:ea typeface="Arial Unicode MS" charset="0"/>
                <a:cs typeface="Arial Unicode MS" charset="0"/>
              </a:rPr>
              <a:t>UNet</a:t>
            </a:r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</a:rPr>
              <a:t>-like architecture network </a:t>
            </a:r>
            <a:r>
              <a:rPr lang="ru-RU" sz="1800" dirty="0" smtClean="0">
                <a:latin typeface="Arial Unicode MS" charset="0"/>
                <a:ea typeface="Arial Unicode MS" charset="0"/>
                <a:cs typeface="Arial Unicode MS" charset="0"/>
              </a:rPr>
              <a:t>.</a:t>
            </a:r>
            <a:endParaRPr lang="ru-RU" sz="18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3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6940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Classic methods</a:t>
            </a:r>
            <a:r>
              <a:rPr lang="en-US" sz="2400" b="1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 1</a:t>
            </a: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method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1</a:t>
            </a:r>
            <a:r>
              <a:rPr lang="en-US" sz="16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Huang, J. B., Kang, S. B., Ahuja, N., &amp; Kopf, J. (2014). Image completion using planar structure guidance.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62" y="1845734"/>
            <a:ext cx="3416395" cy="25698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66" y="1845734"/>
            <a:ext cx="3417206" cy="2581889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Problems of existing methods</a:t>
            </a:r>
            <a:endParaRPr lang="ru-RU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18971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Classic methods</a:t>
            </a:r>
            <a:r>
              <a:rPr lang="en-US" sz="2400" b="1" baseline="30000" dirty="0" smtClean="0">
                <a:latin typeface="Arial Unicode MS" charset="0"/>
                <a:ea typeface="Arial Unicode MS" charset="0"/>
                <a:cs typeface="Arial Unicode MS" charset="0"/>
              </a:rPr>
              <a:t> 1</a:t>
            </a:r>
            <a:r>
              <a:rPr lang="en-US" sz="2400" b="1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L</a:t>
            </a:r>
            <a:r>
              <a:rPr lang="ru-RU" dirty="0" err="1" smtClean="0">
                <a:latin typeface="Arial Unicode MS" charset="0"/>
                <a:ea typeface="Arial Unicode MS" charset="0"/>
                <a:cs typeface="Arial Unicode MS" charset="0"/>
              </a:rPr>
              <a:t>earning-based</a:t>
            </a: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err="1" smtClean="0">
                <a:latin typeface="Arial Unicode MS" charset="0"/>
                <a:ea typeface="Arial Unicode MS" charset="0"/>
                <a:cs typeface="Arial Unicode MS" charset="0"/>
              </a:rPr>
              <a:t>Hyprid</a:t>
            </a:r>
            <a:r>
              <a:rPr lang="en-US" dirty="0" smtClean="0">
                <a:latin typeface="Arial Unicode MS" charset="0"/>
                <a:ea typeface="Arial Unicode MS" charset="0"/>
                <a:cs typeface="Arial Unicode MS" charset="0"/>
              </a:rPr>
              <a:t> method</a:t>
            </a: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latin typeface="Arial Unicode MS" charset="0"/>
              <a:ea typeface="Arial Unicode MS" charset="0"/>
              <a:cs typeface="Arial Unicode MS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201168" lvl="1" indent="0">
              <a:buNone/>
            </a:pPr>
            <a:r>
              <a:rPr lang="en-US" sz="1600" baseline="30000" dirty="0">
                <a:latin typeface="Arial Unicode MS" charset="0"/>
                <a:ea typeface="Arial Unicode MS" charset="0"/>
                <a:cs typeface="Arial Unicode MS" charset="0"/>
              </a:rPr>
              <a:t>1</a:t>
            </a:r>
            <a:r>
              <a:rPr lang="en-US" sz="1600" dirty="0">
                <a:latin typeface="Arial Unicode MS" charset="0"/>
                <a:ea typeface="Arial Unicode MS" charset="0"/>
                <a:cs typeface="Arial Unicode MS" charset="0"/>
              </a:rPr>
              <a:t> Huang, J. B., Kang, S. B., Ahuja, N., &amp; Kopf, J. (2014). Image completion using planar structure guidance.</a:t>
            </a:r>
          </a:p>
          <a:p>
            <a:pPr marL="201168" lvl="1" indent="0">
              <a:buNone/>
            </a:pPr>
            <a:endParaRPr lang="en-US" sz="16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07" y="1872688"/>
            <a:ext cx="3424323" cy="255493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34" y="1872688"/>
            <a:ext cx="3372093" cy="2515966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3501</TotalTime>
  <Words>1710</Words>
  <Application>Microsoft Macintosh PowerPoint</Application>
  <PresentationFormat>Широкоэкранный</PresentationFormat>
  <Paragraphs>498</Paragraphs>
  <Slides>46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4" baseType="lpstr">
      <vt:lpstr>Arial Unicode MS</vt:lpstr>
      <vt:lpstr>Calibri</vt:lpstr>
      <vt:lpstr>Calibri Light</vt:lpstr>
      <vt:lpstr>Cambria Math</vt:lpstr>
      <vt:lpstr>Wingdings</vt:lpstr>
      <vt:lpstr>ZapfDingbatsITC</vt:lpstr>
      <vt:lpstr>Arial</vt:lpstr>
      <vt:lpstr>Ретроспектива</vt:lpstr>
      <vt:lpstr>Презентация PowerPoint</vt:lpstr>
      <vt:lpstr>Introduction</vt:lpstr>
      <vt:lpstr>Introduction</vt:lpstr>
      <vt:lpstr>Introduction</vt:lpstr>
      <vt:lpstr>Introduction</vt:lpstr>
      <vt:lpstr>Introduction</vt:lpstr>
      <vt:lpstr>Current Approaches</vt:lpstr>
      <vt:lpstr>Problems of existing methods</vt:lpstr>
      <vt:lpstr>Problems of existing methods</vt:lpstr>
      <vt:lpstr>Problems of existing methods</vt:lpstr>
      <vt:lpstr>Problems of existing methods</vt:lpstr>
      <vt:lpstr>Problems of existing methods</vt:lpstr>
      <vt:lpstr>Problems of existing methods</vt:lpstr>
      <vt:lpstr>Our method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UNet-like architecture network </vt:lpstr>
      <vt:lpstr>Презентация PowerPoint</vt:lpstr>
      <vt:lpstr>Презентация PowerPoint</vt:lpstr>
      <vt:lpstr>Презентация PowerPoint</vt:lpstr>
      <vt:lpstr>Презентация PowerPoint</vt:lpstr>
      <vt:lpstr>Partial Convolutional Layer </vt:lpstr>
      <vt:lpstr>Презентация PowerPoint</vt:lpstr>
      <vt:lpstr>Презентация PowerPoint</vt:lpstr>
      <vt:lpstr>Experiments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Comparison</vt:lpstr>
      <vt:lpstr>Презентация PowerPoint</vt:lpstr>
      <vt:lpstr>Comparison</vt:lpstr>
      <vt:lpstr>Презентация PowerPoint</vt:lpstr>
      <vt:lpstr>Conclusion</vt:lpstr>
      <vt:lpstr>References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237</cp:revision>
  <dcterms:created xsi:type="dcterms:W3CDTF">2020-05-13T14:54:21Z</dcterms:created>
  <dcterms:modified xsi:type="dcterms:W3CDTF">2020-05-28T19:26:53Z</dcterms:modified>
</cp:coreProperties>
</file>